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9/18/2015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761999"/>
          </a:xfrm>
        </p:spPr>
        <p:txBody>
          <a:bodyPr>
            <a:normAutofit/>
          </a:bodyPr>
          <a:lstStyle/>
          <a:p>
            <a:r>
              <a:rPr lang="en-US" sz="3600" b="1" dirty="0"/>
              <a:t>Method of Writing History</a:t>
            </a:r>
            <a:endParaRPr lang="en-US" sz="3600" dirty="0"/>
          </a:p>
        </p:txBody>
      </p:sp>
      <p:sp>
        <p:nvSpPr>
          <p:cNvPr id="3" name="Subtitle 2"/>
          <p:cNvSpPr>
            <a:spLocks noGrp="1"/>
          </p:cNvSpPr>
          <p:nvPr>
            <p:ph type="subTitle" idx="1"/>
          </p:nvPr>
        </p:nvSpPr>
        <p:spPr>
          <a:xfrm>
            <a:off x="457200" y="914400"/>
            <a:ext cx="8077200" cy="5562600"/>
          </a:xfrm>
        </p:spPr>
        <p:txBody>
          <a:bodyPr/>
          <a:lstStyle/>
          <a:p>
            <a:pPr algn="just"/>
            <a:r>
              <a:rPr lang="en-US" sz="2400" b="1" dirty="0" smtClean="0">
                <a:solidFill>
                  <a:schemeClr val="tx1"/>
                </a:solidFill>
                <a:latin typeface="Bookman Old Style" pitchFamily="18" charset="0"/>
              </a:rPr>
              <a:t>Introduction</a:t>
            </a:r>
          </a:p>
          <a:p>
            <a:pPr marL="457200" indent="-457200" algn="just">
              <a:buFont typeface="Wingdings" pitchFamily="2" charset="2"/>
              <a:buChar char="q"/>
            </a:pPr>
            <a:r>
              <a:rPr lang="en-US" sz="2400" dirty="0">
                <a:solidFill>
                  <a:schemeClr val="tx1"/>
                </a:solidFill>
                <a:latin typeface="Bookman Old Style" pitchFamily="18" charset="0"/>
              </a:rPr>
              <a:t>The historical method is technique developed to write past events in their </a:t>
            </a:r>
            <a:r>
              <a:rPr lang="en-US" sz="2400" dirty="0" smtClean="0">
                <a:solidFill>
                  <a:schemeClr val="tx1"/>
                </a:solidFill>
                <a:latin typeface="Bookman Old Style" pitchFamily="18" charset="0"/>
              </a:rPr>
              <a:t>correct perspectives.</a:t>
            </a:r>
          </a:p>
          <a:p>
            <a:pPr marL="457200" indent="-457200" algn="just">
              <a:buFont typeface="Wingdings" pitchFamily="2" charset="2"/>
              <a:buChar char="q"/>
            </a:pPr>
            <a:r>
              <a:rPr lang="en-US" sz="2400" dirty="0">
                <a:solidFill>
                  <a:srgbClr val="00B050"/>
                </a:solidFill>
                <a:latin typeface="Bookman Old Style" pitchFamily="18" charset="0"/>
              </a:rPr>
              <a:t>Diligent collection of sources, critical examination of the data, interpretation of data well-	designed presentation are the step by step approaches to arrive at the </a:t>
            </a:r>
            <a:r>
              <a:rPr lang="en-US" sz="2400" dirty="0" smtClean="0">
                <a:solidFill>
                  <a:srgbClr val="00B050"/>
                </a:solidFill>
                <a:latin typeface="Bookman Old Style" pitchFamily="18" charset="0"/>
              </a:rPr>
              <a:t>truth</a:t>
            </a:r>
          </a:p>
          <a:p>
            <a:pPr marL="457200" indent="-457200" algn="just">
              <a:buFont typeface="Wingdings" pitchFamily="2" charset="2"/>
              <a:buChar char="q"/>
            </a:pPr>
            <a:r>
              <a:rPr lang="en-US" sz="2400" dirty="0">
                <a:solidFill>
                  <a:schemeClr val="tx1"/>
                </a:solidFill>
                <a:latin typeface="Bookman Old Style" pitchFamily="18" charset="0"/>
              </a:rPr>
              <a:t>It helps us to know how to write </a:t>
            </a:r>
            <a:r>
              <a:rPr lang="en-US" sz="2400" dirty="0" smtClean="0">
                <a:solidFill>
                  <a:schemeClr val="tx1"/>
                </a:solidFill>
                <a:latin typeface="Bookman Old Style" pitchFamily="18" charset="0"/>
              </a:rPr>
              <a:t>history</a:t>
            </a:r>
          </a:p>
          <a:p>
            <a:pPr marL="457200" indent="-457200" algn="just">
              <a:buFont typeface="Wingdings" pitchFamily="2" charset="2"/>
              <a:buChar char="q"/>
            </a:pPr>
            <a:r>
              <a:rPr lang="en-US" sz="2400" dirty="0">
                <a:solidFill>
                  <a:schemeClr val="tx1"/>
                </a:solidFill>
                <a:latin typeface="Bookman Old Style" pitchFamily="18" charset="0"/>
              </a:rPr>
              <a:t>For this purpose he requires both reason and imagination as well as logic and </a:t>
            </a:r>
            <a:r>
              <a:rPr lang="en-US" sz="2400" dirty="0" smtClean="0">
                <a:solidFill>
                  <a:schemeClr val="tx1"/>
                </a:solidFill>
                <a:latin typeface="Bookman Old Style" pitchFamily="18" charset="0"/>
              </a:rPr>
              <a:t>intuition</a:t>
            </a:r>
          </a:p>
          <a:p>
            <a:pPr marL="457200" indent="-457200" algn="just">
              <a:buFont typeface="Wingdings" pitchFamily="2" charset="2"/>
              <a:buChar char="q"/>
            </a:pPr>
            <a:r>
              <a:rPr lang="en-US" sz="2400" dirty="0">
                <a:solidFill>
                  <a:schemeClr val="tx1"/>
                </a:solidFill>
                <a:latin typeface="Bookman Old Style" pitchFamily="18" charset="0"/>
              </a:rPr>
              <a:t>Complete </a:t>
            </a:r>
            <a:r>
              <a:rPr lang="en-US" sz="2400" dirty="0">
                <a:solidFill>
                  <a:schemeClr val="accent6">
                    <a:lumMod val="75000"/>
                  </a:schemeClr>
                </a:solidFill>
                <a:latin typeface="Bookman Old Style" pitchFamily="18" charset="0"/>
              </a:rPr>
              <a:t>objectivity is impossible to achieve, our goal should be to reconstruct the past</a:t>
            </a:r>
            <a:r>
              <a:rPr lang="en-US" sz="2400" dirty="0">
                <a:solidFill>
                  <a:schemeClr val="tx1"/>
                </a:solidFill>
                <a:latin typeface="Bookman Old Style" pitchFamily="18" charset="0"/>
              </a:rPr>
              <a:t> 	as nearly as it really happened</a:t>
            </a:r>
          </a:p>
          <a:p>
            <a:pPr algn="just"/>
            <a:endParaRPr lang="en-US" dirty="0">
              <a:latin typeface="Bookman Old Style" pitchFamily="18" charset="0"/>
            </a:endParaRPr>
          </a:p>
        </p:txBody>
      </p:sp>
    </p:spTree>
    <p:extLst>
      <p:ext uri="{BB962C8B-B14F-4D97-AF65-F5344CB8AC3E}">
        <p14:creationId xmlns:p14="http://schemas.microsoft.com/office/powerpoint/2010/main" val="270220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304800" y="381000"/>
            <a:ext cx="8534400" cy="6248400"/>
          </a:xfrm>
        </p:spPr>
        <p:txBody>
          <a:bodyPr>
            <a:normAutofit/>
          </a:bodyPr>
          <a:lstStyle/>
          <a:p>
            <a:pPr marL="0" indent="0">
              <a:buNone/>
            </a:pPr>
            <a:r>
              <a:rPr lang="en-US" sz="2400" b="1" dirty="0" smtClean="0">
                <a:latin typeface="Bookman Old Style" pitchFamily="18" charset="0"/>
              </a:rPr>
              <a:t>What </a:t>
            </a:r>
            <a:r>
              <a:rPr lang="en-US" sz="2400" b="1" dirty="0">
                <a:latin typeface="Bookman Old Style" pitchFamily="18" charset="0"/>
              </a:rPr>
              <a:t>is Research?</a:t>
            </a:r>
            <a:endParaRPr lang="en-US" sz="2400" dirty="0">
              <a:latin typeface="Bookman Old Style" pitchFamily="18" charset="0"/>
            </a:endParaRPr>
          </a:p>
          <a:p>
            <a:pPr marL="0" indent="0" algn="just">
              <a:buNone/>
            </a:pPr>
            <a:r>
              <a:rPr lang="en-US" sz="2400" dirty="0" smtClean="0">
                <a:latin typeface="Bookman Old Style" pitchFamily="18" charset="0"/>
              </a:rPr>
              <a:t>	“</a:t>
            </a:r>
            <a:r>
              <a:rPr lang="en-US" sz="2400" dirty="0">
                <a:solidFill>
                  <a:schemeClr val="accent2"/>
                </a:solidFill>
                <a:latin typeface="Bookman Old Style" pitchFamily="18" charset="0"/>
              </a:rPr>
              <a:t>Research is the activity undertaken to bring out something new, to extend the horizon of knowledge, and to contribute some original </a:t>
            </a:r>
            <a:r>
              <a:rPr lang="en-US" sz="2400" dirty="0" smtClean="0">
                <a:solidFill>
                  <a:schemeClr val="accent2"/>
                </a:solidFill>
                <a:latin typeface="Bookman Old Style" pitchFamily="18" charset="0"/>
              </a:rPr>
              <a:t>idea”.</a:t>
            </a:r>
          </a:p>
          <a:p>
            <a:pPr marL="0" indent="0" algn="just">
              <a:buNone/>
            </a:pPr>
            <a:r>
              <a:rPr lang="en-US" sz="2400" dirty="0">
                <a:latin typeface="Bookman Old Style" pitchFamily="18" charset="0"/>
              </a:rPr>
              <a:t>	</a:t>
            </a:r>
            <a:r>
              <a:rPr lang="en-US" sz="2400" dirty="0" smtClean="0">
                <a:latin typeface="Bookman Old Style" pitchFamily="18" charset="0"/>
              </a:rPr>
              <a:t>“</a:t>
            </a:r>
            <a:r>
              <a:rPr lang="en-US" sz="2400" dirty="0">
                <a:solidFill>
                  <a:srgbClr val="FF0000"/>
                </a:solidFill>
                <a:latin typeface="Bookman Old Style" pitchFamily="18" charset="0"/>
              </a:rPr>
              <a:t>Research is an attempt to make systematic inquiry into subject, in order to discover facts or revise the known facts or put facts into </a:t>
            </a:r>
            <a:r>
              <a:rPr lang="en-US" sz="2400" dirty="0" smtClean="0">
                <a:solidFill>
                  <a:srgbClr val="FF0000"/>
                </a:solidFill>
                <a:latin typeface="Bookman Old Style" pitchFamily="18" charset="0"/>
              </a:rPr>
              <a:t>theories”</a:t>
            </a:r>
            <a:r>
              <a:rPr lang="en-US" sz="2400" dirty="0" smtClean="0">
                <a:solidFill>
                  <a:srgbClr val="FF0000"/>
                </a:solidFill>
              </a:rPr>
              <a:t>.</a:t>
            </a:r>
            <a:endParaRPr lang="en-US" sz="2400" dirty="0">
              <a:solidFill>
                <a:srgbClr val="FF0000"/>
              </a:solidFill>
            </a:endParaRPr>
          </a:p>
          <a:p>
            <a:pPr marL="0" indent="0">
              <a:buNone/>
            </a:pPr>
            <a:endParaRPr lang="en-US" sz="2400" b="1" dirty="0" smtClean="0">
              <a:latin typeface="Bookman Old Style" pitchFamily="18" charset="0"/>
            </a:endParaRPr>
          </a:p>
          <a:p>
            <a:pPr marL="0" indent="0">
              <a:buNone/>
            </a:pPr>
            <a:r>
              <a:rPr lang="en-US" sz="2400" b="1" dirty="0" smtClean="0">
                <a:latin typeface="Bookman Old Style" pitchFamily="18" charset="0"/>
              </a:rPr>
              <a:t>What </a:t>
            </a:r>
            <a:r>
              <a:rPr lang="en-US" sz="2400" b="1" dirty="0">
                <a:latin typeface="Bookman Old Style" pitchFamily="18" charset="0"/>
              </a:rPr>
              <a:t>is Historical research?</a:t>
            </a:r>
            <a:endParaRPr lang="en-US" sz="2400" dirty="0">
              <a:latin typeface="Bookman Old Style" pitchFamily="18" charset="0"/>
            </a:endParaRPr>
          </a:p>
          <a:p>
            <a:pPr marL="0" indent="0" algn="just">
              <a:buNone/>
            </a:pPr>
            <a:r>
              <a:rPr lang="en-US" sz="2400" dirty="0" smtClean="0">
                <a:solidFill>
                  <a:srgbClr val="7030A0"/>
                </a:solidFill>
                <a:latin typeface="Bookman Old Style" pitchFamily="18" charset="0"/>
              </a:rPr>
              <a:t>	“Historical </a:t>
            </a:r>
            <a:r>
              <a:rPr lang="en-US" sz="2400" dirty="0">
                <a:solidFill>
                  <a:srgbClr val="7030A0"/>
                </a:solidFill>
                <a:latin typeface="Bookman Old Style" pitchFamily="18" charset="0"/>
              </a:rPr>
              <a:t>research is a process of understanding the past, to reconstruct the past events, to explain the meaning and significances of those events, to correct the wrong notions so long prevalent, philosophize the events in the light of the </a:t>
            </a:r>
            <a:r>
              <a:rPr lang="en-US" sz="2400" dirty="0" smtClean="0">
                <a:solidFill>
                  <a:srgbClr val="7030A0"/>
                </a:solidFill>
                <a:latin typeface="Bookman Old Style" pitchFamily="18" charset="0"/>
              </a:rPr>
              <a:t>knowledge”.</a:t>
            </a:r>
            <a:endParaRPr lang="en-US" sz="2400" dirty="0">
              <a:solidFill>
                <a:srgbClr val="7030A0"/>
              </a:solidFill>
              <a:latin typeface="Bookman Old Style" pitchFamily="18" charset="0"/>
            </a:endParaRPr>
          </a:p>
          <a:p>
            <a:pPr marL="0" indent="0">
              <a:buNone/>
            </a:pPr>
            <a:endParaRPr lang="en-US" sz="2400" dirty="0">
              <a:latin typeface="Bookman Old Style" pitchFamily="18" charset="0"/>
            </a:endParaRPr>
          </a:p>
        </p:txBody>
      </p:sp>
    </p:spTree>
    <p:extLst>
      <p:ext uri="{BB962C8B-B14F-4D97-AF65-F5344CB8AC3E}">
        <p14:creationId xmlns:p14="http://schemas.microsoft.com/office/powerpoint/2010/main" val="427790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76200" y="457200"/>
            <a:ext cx="8991600" cy="6248400"/>
          </a:xfrm>
        </p:spPr>
        <p:txBody>
          <a:bodyPr>
            <a:normAutofit fontScale="92500" lnSpcReduction="10000"/>
          </a:bodyPr>
          <a:lstStyle/>
          <a:p>
            <a:pPr marL="0" indent="0">
              <a:buNone/>
            </a:pPr>
            <a:r>
              <a:rPr lang="en-US" sz="2400" dirty="0">
                <a:latin typeface="Bookman Old Style" pitchFamily="18" charset="0"/>
              </a:rPr>
              <a:t>Historical research constitute either all or any of the following three important activities</a:t>
            </a:r>
          </a:p>
          <a:p>
            <a:pPr marL="0" lvl="0" indent="0">
              <a:buNone/>
            </a:pPr>
            <a:r>
              <a:rPr lang="en-US" sz="2400" dirty="0" smtClean="0">
                <a:latin typeface="Bookman Old Style" pitchFamily="18" charset="0"/>
              </a:rPr>
              <a:t>(i)	addition </a:t>
            </a:r>
            <a:r>
              <a:rPr lang="en-US" sz="2400" dirty="0">
                <a:latin typeface="Bookman Old Style" pitchFamily="18" charset="0"/>
              </a:rPr>
              <a:t>of new data</a:t>
            </a:r>
          </a:p>
          <a:p>
            <a:pPr marL="0" lvl="0" indent="0">
              <a:buNone/>
            </a:pPr>
            <a:r>
              <a:rPr lang="en-US" sz="2400" dirty="0" smtClean="0">
                <a:latin typeface="Bookman Old Style" pitchFamily="18" charset="0"/>
              </a:rPr>
              <a:t>(ii)	new </a:t>
            </a:r>
            <a:r>
              <a:rPr lang="en-US" sz="2400" dirty="0">
                <a:latin typeface="Bookman Old Style" pitchFamily="18" charset="0"/>
              </a:rPr>
              <a:t>interpretation of known data</a:t>
            </a:r>
          </a:p>
          <a:p>
            <a:pPr marL="0" lvl="0" indent="0">
              <a:buNone/>
            </a:pPr>
            <a:r>
              <a:rPr lang="en-US" sz="2400" dirty="0" smtClean="0">
                <a:latin typeface="Bookman Old Style" pitchFamily="18" charset="0"/>
              </a:rPr>
              <a:t>(iii)	subordination </a:t>
            </a:r>
            <a:r>
              <a:rPr lang="en-US" sz="2400" dirty="0">
                <a:latin typeface="Bookman Old Style" pitchFamily="18" charset="0"/>
              </a:rPr>
              <a:t>of the data to a </a:t>
            </a:r>
            <a:r>
              <a:rPr lang="en-US" sz="2400" dirty="0" smtClean="0">
                <a:latin typeface="Bookman Old Style" pitchFamily="18" charset="0"/>
              </a:rPr>
              <a:t>principle</a:t>
            </a:r>
          </a:p>
          <a:p>
            <a:pPr marL="0" lvl="0" indent="0">
              <a:buNone/>
            </a:pPr>
            <a:r>
              <a:rPr lang="en-US" sz="2400" b="1" dirty="0">
                <a:solidFill>
                  <a:srgbClr val="7030A0"/>
                </a:solidFill>
                <a:latin typeface="Bookman Old Style" pitchFamily="18" charset="0"/>
              </a:rPr>
              <a:t>T</a:t>
            </a:r>
            <a:r>
              <a:rPr lang="en-US" sz="2400" b="1" dirty="0" smtClean="0">
                <a:solidFill>
                  <a:srgbClr val="7030A0"/>
                </a:solidFill>
                <a:latin typeface="Bookman Old Style" pitchFamily="18" charset="0"/>
              </a:rPr>
              <a:t>ypes </a:t>
            </a:r>
            <a:r>
              <a:rPr lang="en-US" sz="2400" b="1" dirty="0">
                <a:solidFill>
                  <a:srgbClr val="7030A0"/>
                </a:solidFill>
                <a:latin typeface="Bookman Old Style" pitchFamily="18" charset="0"/>
              </a:rPr>
              <a:t>of Historical </a:t>
            </a:r>
            <a:r>
              <a:rPr lang="en-US" sz="2400" b="1" dirty="0" smtClean="0">
                <a:solidFill>
                  <a:srgbClr val="7030A0"/>
                </a:solidFill>
                <a:latin typeface="Bookman Old Style" pitchFamily="18" charset="0"/>
              </a:rPr>
              <a:t>Research</a:t>
            </a:r>
          </a:p>
          <a:p>
            <a:pPr marL="514350" indent="-514350">
              <a:buAutoNum type="romanLcParenBoth"/>
            </a:pPr>
            <a:r>
              <a:rPr lang="en-US" sz="2400" dirty="0" smtClean="0">
                <a:latin typeface="Bookman Old Style" pitchFamily="18" charset="0"/>
              </a:rPr>
              <a:t>The </a:t>
            </a:r>
            <a:r>
              <a:rPr lang="en-US" sz="2400" dirty="0">
                <a:latin typeface="Bookman Old Style" pitchFamily="18" charset="0"/>
              </a:rPr>
              <a:t>simplest of research is the first one, in which researcher simply adds some new information, some new facts and ideas</a:t>
            </a:r>
            <a:r>
              <a:rPr lang="en-US" sz="2400" dirty="0" smtClean="0">
                <a:latin typeface="Bookman Old Style" pitchFamily="18" charset="0"/>
              </a:rPr>
              <a:t>.</a:t>
            </a:r>
          </a:p>
          <a:p>
            <a:pPr marL="0" lvl="0" indent="0" algn="just">
              <a:buNone/>
            </a:pPr>
            <a:r>
              <a:rPr lang="en-US" sz="2400" dirty="0" smtClean="0">
                <a:latin typeface="Bookman Old Style" pitchFamily="18" charset="0"/>
              </a:rPr>
              <a:t>(ii)   The </a:t>
            </a:r>
            <a:r>
              <a:rPr lang="en-US" sz="2400" dirty="0">
                <a:latin typeface="Bookman Old Style" pitchFamily="18" charset="0"/>
              </a:rPr>
              <a:t>second type of research is little more difficult. It involves interpretation, elaboration, explanation, evaluation and critical examination of known facts.</a:t>
            </a:r>
          </a:p>
          <a:p>
            <a:pPr marL="0" indent="0" algn="just">
              <a:buNone/>
            </a:pPr>
            <a:r>
              <a:rPr lang="en-US" sz="2400" dirty="0">
                <a:latin typeface="Bookman Old Style" pitchFamily="18" charset="0"/>
              </a:rPr>
              <a:t> </a:t>
            </a:r>
            <a:r>
              <a:rPr lang="en-US" sz="2400" dirty="0" smtClean="0">
                <a:latin typeface="Bookman Old Style" pitchFamily="18" charset="0"/>
              </a:rPr>
              <a:t>         History </a:t>
            </a:r>
            <a:r>
              <a:rPr lang="en-US" sz="2400" dirty="0">
                <a:latin typeface="Bookman Old Style" pitchFamily="18" charset="0"/>
              </a:rPr>
              <a:t>being subjective in its nature is susceptible to various interpretations depending on whom, when and where it was written.</a:t>
            </a:r>
          </a:p>
          <a:p>
            <a:pPr marL="0" indent="0" algn="just">
              <a:buNone/>
            </a:pPr>
            <a:r>
              <a:rPr lang="en-US" sz="2400" dirty="0">
                <a:latin typeface="Bookman Old Style" pitchFamily="18" charset="0"/>
              </a:rPr>
              <a:t> </a:t>
            </a:r>
            <a:r>
              <a:rPr lang="en-US" sz="2400" dirty="0" smtClean="0">
                <a:latin typeface="Bookman Old Style" pitchFamily="18" charset="0"/>
              </a:rPr>
              <a:t>         Those </a:t>
            </a:r>
            <a:r>
              <a:rPr lang="en-US" sz="2400" dirty="0">
                <a:latin typeface="Bookman Old Style" pitchFamily="18" charset="0"/>
              </a:rPr>
              <a:t>scholars who challenge the views of the earlier historians and offer their own explanations in the matter belong to the second category.</a:t>
            </a:r>
          </a:p>
          <a:p>
            <a:pPr marL="0" indent="0" algn="just">
              <a:buNone/>
            </a:pPr>
            <a:endParaRPr lang="en-US" sz="2400" dirty="0">
              <a:latin typeface="Bookman Old Style" pitchFamily="18" charset="0"/>
            </a:endParaRPr>
          </a:p>
          <a:p>
            <a:pPr marL="0" lvl="0" indent="0">
              <a:buNone/>
            </a:pPr>
            <a:endParaRPr lang="en-US" sz="2400" dirty="0">
              <a:solidFill>
                <a:srgbClr val="7030A0"/>
              </a:solidFill>
              <a:latin typeface="Bookman Old Style" pitchFamily="18" charset="0"/>
            </a:endParaRPr>
          </a:p>
          <a:p>
            <a:endParaRPr lang="en-US" dirty="0"/>
          </a:p>
        </p:txBody>
      </p:sp>
    </p:spTree>
    <p:extLst>
      <p:ext uri="{BB962C8B-B14F-4D97-AF65-F5344CB8AC3E}">
        <p14:creationId xmlns:p14="http://schemas.microsoft.com/office/powerpoint/2010/main" val="2915389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381000" y="609600"/>
            <a:ext cx="8305800" cy="5516563"/>
          </a:xfrm>
        </p:spPr>
        <p:txBody>
          <a:bodyPr>
            <a:normAutofit/>
          </a:bodyPr>
          <a:lstStyle/>
          <a:p>
            <a:pPr marL="0" indent="0" algn="just">
              <a:buNone/>
            </a:pPr>
            <a:r>
              <a:rPr lang="en-US" sz="2400" dirty="0" smtClean="0">
                <a:latin typeface="Bookman Old Style" pitchFamily="18" charset="0"/>
              </a:rPr>
              <a:t>(iii)	</a:t>
            </a:r>
          </a:p>
          <a:p>
            <a:pPr marL="0" indent="0" algn="just">
              <a:buNone/>
            </a:pPr>
            <a:r>
              <a:rPr lang="en-US" sz="2400">
                <a:latin typeface="Bookman Old Style" pitchFamily="18" charset="0"/>
              </a:rPr>
              <a:t>	</a:t>
            </a:r>
            <a:r>
              <a:rPr lang="en-US" sz="2400" smtClean="0">
                <a:latin typeface="Bookman Old Style" pitchFamily="18" charset="0"/>
              </a:rPr>
              <a:t>The </a:t>
            </a:r>
            <a:r>
              <a:rPr lang="en-US" sz="2400" dirty="0">
                <a:latin typeface="Bookman Old Style" pitchFamily="18" charset="0"/>
              </a:rPr>
              <a:t>third category of research is the most difficult one, which would elevate scholar to the dignity of a historian. Here philosophy is involved whereby the scholars presses all the information he possesses to yield a doctrine or law or principle. </a:t>
            </a:r>
            <a:endParaRPr lang="en-US" sz="2400" dirty="0">
              <a:latin typeface="Bookman Old Style" pitchFamily="18" charset="0"/>
            </a:endParaRPr>
          </a:p>
        </p:txBody>
      </p:sp>
    </p:spTree>
    <p:extLst>
      <p:ext uri="{BB962C8B-B14F-4D97-AF65-F5344CB8AC3E}">
        <p14:creationId xmlns:p14="http://schemas.microsoft.com/office/powerpoint/2010/main" val="3387652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58</Words>
  <Application>Microsoft Office PowerPoint</Application>
  <PresentationFormat>On-screen Show (4:3)</PresentationFormat>
  <Paragraphs>25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Method of Writing History</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 of Writing History</dc:title>
  <dc:creator>B</dc:creator>
  <cp:lastModifiedBy>B</cp:lastModifiedBy>
  <cp:revision>3</cp:revision>
  <dcterms:created xsi:type="dcterms:W3CDTF">2006-08-16T00:00:00Z</dcterms:created>
  <dcterms:modified xsi:type="dcterms:W3CDTF">2015-09-18T12:38:32Z</dcterms:modified>
</cp:coreProperties>
</file>